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9"/>
  </p:notesMasterIdLst>
  <p:sldIdLst>
    <p:sldId id="291" r:id="rId2"/>
    <p:sldId id="307" r:id="rId3"/>
    <p:sldId id="394" r:id="rId4"/>
    <p:sldId id="409" r:id="rId5"/>
    <p:sldId id="395" r:id="rId6"/>
    <p:sldId id="410" r:id="rId7"/>
    <p:sldId id="40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2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6A6C5-1874-49C2-8DD9-3B8C11CF70D2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D6B1-D73F-4C90-A156-8219622CD3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64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37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38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5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34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172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20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291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29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973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74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00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13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140000">
            <a:off x="-1069839" y="1353922"/>
            <a:ext cx="7701311" cy="1110972"/>
          </a:xfrm>
        </p:spPr>
        <p:txBody>
          <a:bodyPr>
            <a:normAutofit fontScale="90000"/>
          </a:bodyPr>
          <a:lstStyle/>
          <a:p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br>
              <a:rPr lang="ru-RU" sz="2000" b="1" dirty="0">
                <a:latin typeface="Arial" pitchFamily="34" charset="0"/>
                <a:cs typeface="Arial" pitchFamily="34" charset="0"/>
              </a:rPr>
            </a:br>
            <a:endParaRPr lang="ru-RU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146" name="Picture 2" descr="https://s1.zhovta.ua/simgs/a04b0d208d6601cc67abfd733503d5fd-image(1000x700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3661" y="3316333"/>
            <a:ext cx="4149725" cy="307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50959" y="620688"/>
            <a:ext cx="73278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b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/>
              <a:t>«Наставничество-как система развития педагогов»</a:t>
            </a:r>
            <a:br>
              <a:rPr lang="ru-RU" sz="2400" b="1" dirty="0"/>
            </a:br>
            <a:endParaRPr lang="ru-RU" sz="2400" b="1" dirty="0"/>
          </a:p>
        </p:txBody>
      </p:sp>
      <p:grpSp>
        <p:nvGrpSpPr>
          <p:cNvPr id="13" name="Group 2"/>
          <p:cNvGrpSpPr/>
          <p:nvPr/>
        </p:nvGrpSpPr>
        <p:grpSpPr>
          <a:xfrm flipH="1">
            <a:off x="5993101" y="3967171"/>
            <a:ext cx="1160043" cy="1341042"/>
            <a:chOff x="0" y="0"/>
            <a:chExt cx="2986309" cy="3188135"/>
          </a:xfrm>
        </p:grpSpPr>
        <p:pic>
          <p:nvPicPr>
            <p:cNvPr id="14" name="Picture 3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0" y="0"/>
              <a:ext cx="1317763" cy="3188135"/>
            </a:xfrm>
            <a:prstGeom prst="rect">
              <a:avLst/>
            </a:prstGeom>
          </p:spPr>
        </p:pic>
        <p:pic>
          <p:nvPicPr>
            <p:cNvPr id="15" name="Picture 4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1541021" y="0"/>
              <a:ext cx="1445288" cy="31881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1289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437" y="332656"/>
            <a:ext cx="8759125" cy="792088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Наставничество — это инвестиция в долгосрочное развитие организации, в ее «здоровье».</a:t>
            </a:r>
            <a:b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Дэвид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Майстер</a:t>
            </a:r>
            <a:b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879392"/>
            <a:ext cx="8928992" cy="4228053"/>
          </a:xfrm>
        </p:spPr>
        <p:txBody>
          <a:bodyPr>
            <a:normAutofit/>
          </a:bodyPr>
          <a:lstStyle/>
          <a:p>
            <a:pPr marL="0" indent="0"/>
            <a:r>
              <a:rPr lang="ru-RU" dirty="0"/>
              <a:t>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8928" y="5107445"/>
            <a:ext cx="2520280" cy="16155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95536" y="141277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это квалифицированный специалист, имеющий достаточный опыт работы в компании, который: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помогает новым сотрудникам адаптироваться в организации;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содействует их профессиональному развитию, карьерному росту;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	участвует в оценке результатов их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6252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107" y="247199"/>
            <a:ext cx="8424936" cy="720080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«Всем ли категориям сотрудников нужен наставник? </a:t>
            </a:r>
            <a:b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Когда его помощь особенно важна?»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4062" y="4581128"/>
            <a:ext cx="2598418" cy="16207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052736"/>
            <a:ext cx="7200800" cy="4044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Наставник необходим, прежде всего, в следующих случаях:</a:t>
            </a:r>
            <a:endParaRPr lang="ru-RU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-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новичкам,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пришедшим в слаженную команду, — им требуется не только доступ к информации и обучение новым навыкам, но и просто человеческая помощь и поддержка;</a:t>
            </a:r>
            <a:b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сотрудникам,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которых есть большой потенциал для профессионального роста, — в перспективе они смогут привести команду к новым достижениям;</a:t>
            </a:r>
            <a:b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работникам с низкой эффективностью труда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— от этого зависит общая результативность работы всей команды.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83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21553"/>
            <a:ext cx="8496944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Схема взаимоотношений </a:t>
            </a:r>
            <a:b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«наставник — наставляемый» 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0303" y="1070193"/>
            <a:ext cx="7520940" cy="3579849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Годовое планирование (постановка целей и разработка плана развития).  </a:t>
            </a:r>
          </a:p>
          <a:p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наставника на этапе постановки целей: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обеспечить понимание сотрудником стоящих перед компанией и его подразделением задач;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скорректировать и утвердить его цели на год;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оценить компетенции сотрудника;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обсудить карьерные возможности сотрудника;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помочь разработать индивидуальный план развития.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5229200"/>
            <a:ext cx="2950720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84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332656"/>
            <a:ext cx="7406640" cy="4597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</a:t>
            </a:r>
            <a:r>
              <a:rPr lang="ru-RU" sz="1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— вот движущая сила образовательного процесса у взрослых.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30847"/>
            <a:ext cx="8496944" cy="2372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первый взгляд, самый простой способ мотивации (он практикуется во многих организациях) —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премирование.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 решающее значение все же имеет</a:t>
            </a:r>
            <a:r>
              <a:rPr lang="ru-RU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нематериальная мотивация: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внимание руководства к проблемам наставников;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публичное признание значимости работы наставников для организации;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использование разнообразных внутрикорпоративных знаков отличия, придающих наставникам особый статус в коллективе (значки, грамоты и т. п.).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1285" y="3441379"/>
            <a:ext cx="7920880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Задавайте себе вопросы: </a:t>
            </a:r>
            <a:endParaRPr lang="ru-RU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я получаю от процесса обучения?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Какая зона развития сейчас находится в моем фокусе внимания?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я могу поделиться и от кого могу получить обратную связь?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4839147"/>
            <a:ext cx="2737198" cy="163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96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020372" cy="5486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Плюсы и минусы системы наставничества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043851"/>
            <a:ext cx="3672408" cy="5486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7536" y="1557832"/>
            <a:ext cx="4104456" cy="35273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	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себестоимость. Не требуется значительных финансовых расходов, чтобы обеспечить наставничество, часто эффективнее работают другие рычаги мотивации.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Обеспечение лояльности. Любой новичок будет признателен за проявленное к нему внимание и помощь в первые непростые рабочие месяцы.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Преемственность корпоративных стандартов.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Быстрая и эффективная адаптация.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Уменьшение текучести кадров.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Улучшение трудовых показателей. Наставники, стремясь показать хороший пример, и сами начинают работать лучше.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00016" y="1043851"/>
            <a:ext cx="3200400" cy="548640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Минусы: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904432" cy="359936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	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подготовка и мотивация самого наставника;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отсутствие обратной связи (наставник и подопечный не смогли «сработаться»);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подавление наставником подопечного, использование им неправильных методов преподавания (модель «делай, как я, не спрашивай, почему»);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перегрузка обучаемого теорией в ущерб практике;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	отсутствие внешнего контроля, значимых критериев успешного наставничества.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906" y="4797152"/>
            <a:ext cx="2158171" cy="147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2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846" y="188640"/>
            <a:ext cx="7520940" cy="548640"/>
          </a:xfrm>
        </p:spPr>
        <p:txBody>
          <a:bodyPr/>
          <a:lstStyle/>
          <a:p>
            <a:pPr algn="ctr"/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наставничества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178310"/>
              </p:ext>
            </p:extLst>
          </p:nvPr>
        </p:nvGraphicFramePr>
        <p:xfrm>
          <a:off x="387477" y="692696"/>
          <a:ext cx="8424936" cy="4203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525251784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1488877848"/>
                    </a:ext>
                  </a:extLst>
                </a:gridCol>
              </a:tblGrid>
              <a:tr h="312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Модель наставничества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418316316"/>
                  </a:ext>
                </a:extLst>
              </a:tr>
              <a:tr h="9426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Традиционное наставничество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Наставник, как правило, успешный и опытный профессионал, работает с менее  опытным подопечным (или протеже) для улучшения работы, карьерного роста и налаживания рабочих связей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2202941823"/>
                  </a:ext>
                </a:extLst>
              </a:tr>
              <a:tr h="762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Партнерское наставничество: «равный-равному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Наставником является сотрудник, равным по уровню подопечному, но с опытом работы в предметной области, которым партнер не обладает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844622092"/>
                  </a:ext>
                </a:extLst>
              </a:tr>
              <a:tr h="473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Групповое наставничество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Связь нескольких лиц с более опытными коллегами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«Круги наставничества»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151501201"/>
                  </a:ext>
                </a:extLst>
              </a:tr>
              <a:tr h="595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Флэш-наставничество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Наставничество через одноразовые встречи или обсуждения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2346926804"/>
                  </a:ext>
                </a:extLst>
              </a:tr>
              <a:tr h="653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Реверсивное наставничество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Профессионал младшего возраста становится наставником опытного сотрудника по вопросам новых тенденций, технологий и т.д.</a:t>
                      </a:r>
                      <a:endParaRPr lang="ru-RU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2896249874"/>
                  </a:ext>
                </a:extLst>
              </a:tr>
              <a:tr h="464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Виртуальное наставничество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Советы и рекомендации наставником предоставляются в режиме онлайн</a:t>
                      </a:r>
                      <a:endParaRPr lang="ru-RU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906" marR="62906" marT="0" marB="0"/>
                </a:tc>
                <a:extLst>
                  <a:ext uri="{0D108BD9-81ED-4DB2-BD59-A6C34878D82A}">
                    <a16:rowId xmlns:a16="http://schemas.microsoft.com/office/drawing/2014/main" val="1639652228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F95702C-B00F-4E5B-AE4D-00D9F044E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5053780"/>
            <a:ext cx="2517866" cy="1615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9386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2157</TotalTime>
  <Words>625</Words>
  <Application>Microsoft Office PowerPoint</Application>
  <PresentationFormat>Экран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Wingdings</vt:lpstr>
      <vt:lpstr>Базис</vt:lpstr>
      <vt:lpstr>         </vt:lpstr>
      <vt:lpstr>Наставничество — это инвестиция в долгосрочное развитие организации, в ее «здоровье». Дэвид Майстер </vt:lpstr>
      <vt:lpstr>«Всем ли категориям сотрудников нужен наставник?  Когда его помощь особенно важна?»</vt:lpstr>
      <vt:lpstr>Схема взаимоотношений  «наставник — наставляемый»  </vt:lpstr>
      <vt:lpstr>Мотивация — вот движущая сила образовательного процесса у взрослых. </vt:lpstr>
      <vt:lpstr>Плюсы и минусы системы наставничества</vt:lpstr>
      <vt:lpstr>Модели наставничества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оценка персонала</dc:title>
  <dc:creator>Work</dc:creator>
  <cp:lastModifiedBy>User</cp:lastModifiedBy>
  <cp:revision>138</cp:revision>
  <dcterms:created xsi:type="dcterms:W3CDTF">2015-10-29T10:04:02Z</dcterms:created>
  <dcterms:modified xsi:type="dcterms:W3CDTF">2022-05-31T09:37:53Z</dcterms:modified>
</cp:coreProperties>
</file>